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43"/>
  </p:notesMasterIdLst>
  <p:sldIdLst>
    <p:sldId id="256" r:id="rId5"/>
    <p:sldId id="257" r:id="rId6"/>
    <p:sldId id="258" r:id="rId7"/>
    <p:sldId id="275" r:id="rId8"/>
    <p:sldId id="276" r:id="rId9"/>
    <p:sldId id="259" r:id="rId10"/>
    <p:sldId id="260" r:id="rId11"/>
    <p:sldId id="261" r:id="rId12"/>
    <p:sldId id="262" r:id="rId13"/>
    <p:sldId id="281" r:id="rId14"/>
    <p:sldId id="278" r:id="rId15"/>
    <p:sldId id="279" r:id="rId16"/>
    <p:sldId id="280" r:id="rId17"/>
    <p:sldId id="296" r:id="rId18"/>
    <p:sldId id="282" r:id="rId19"/>
    <p:sldId id="283" r:id="rId20"/>
    <p:sldId id="284" r:id="rId21"/>
    <p:sldId id="285" r:id="rId22"/>
    <p:sldId id="286" r:id="rId23"/>
    <p:sldId id="289" r:id="rId24"/>
    <p:sldId id="288" r:id="rId25"/>
    <p:sldId id="287" r:id="rId26"/>
    <p:sldId id="290" r:id="rId27"/>
    <p:sldId id="291" r:id="rId28"/>
    <p:sldId id="292" r:id="rId29"/>
    <p:sldId id="293" r:id="rId30"/>
    <p:sldId id="294" r:id="rId31"/>
    <p:sldId id="295" r:id="rId32"/>
    <p:sldId id="297" r:id="rId33"/>
    <p:sldId id="298" r:id="rId34"/>
    <p:sldId id="299" r:id="rId35"/>
    <p:sldId id="300" r:id="rId36"/>
    <p:sldId id="303" r:id="rId37"/>
    <p:sldId id="302" r:id="rId38"/>
    <p:sldId id="271" r:id="rId39"/>
    <p:sldId id="272" r:id="rId40"/>
    <p:sldId id="273" r:id="rId41"/>
    <p:sldId id="274" r:id="rId42"/>
  </p:sldIdLst>
  <p:sldSz cx="9144000" cy="5143500" type="screen16x9"/>
  <p:notesSz cx="6858000" cy="9144000"/>
  <p:embeddedFontLst>
    <p:embeddedFont>
      <p:font typeface="Cambria Math" pitchFamily="18" charset="0"/>
      <p:regular r:id="rId44"/>
    </p:embeddedFont>
    <p:embeddedFont>
      <p:font typeface="Montserrat" charset="0"/>
      <p:regular r:id="rId45"/>
      <p:bold r:id="rId46"/>
    </p:embeddedFont>
    <p:embeddedFont>
      <p:font typeface="Questrial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99"/>
    <a:srgbClr val="009999"/>
    <a:srgbClr val="33CCCC"/>
    <a:srgbClr val="FF3399"/>
    <a:srgbClr val="C41692"/>
    <a:srgbClr val="008E84"/>
    <a:srgbClr val="00B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1" autoAdjust="0"/>
    <p:restoredTop sz="94660"/>
  </p:normalViewPr>
  <p:slideViewPr>
    <p:cSldViewPr>
      <p:cViewPr>
        <p:scale>
          <a:sx n="80" d="100"/>
          <a:sy n="80" d="100"/>
        </p:scale>
        <p:origin x="-768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47862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microsoft.com/office/2007/relationships/hdphoto" Target="../media/hdphoto1.wdp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igit-recogniz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zenguest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REVIEW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PH" dirty="0" smtClean="0"/>
              <a:t>Training set, testing set, validation set</a:t>
            </a:r>
          </a:p>
          <a:p>
            <a:pPr marL="457200" indent="-457200">
              <a:buFontTx/>
              <a:buChar char="-"/>
            </a:pPr>
            <a:r>
              <a:rPr lang="en-PH" dirty="0" err="1" smtClean="0"/>
              <a:t>Overfitting</a:t>
            </a:r>
            <a:r>
              <a:rPr lang="en-PH" dirty="0" smtClean="0"/>
              <a:t>, </a:t>
            </a:r>
            <a:r>
              <a:rPr lang="en-PH" dirty="0" err="1" smtClean="0"/>
              <a:t>underfitting</a:t>
            </a:r>
            <a:endParaRPr lang="en-PH" dirty="0"/>
          </a:p>
        </p:txBody>
      </p:sp>
      <p:pic>
        <p:nvPicPr>
          <p:cNvPr id="3074" name="Picture 2" descr="https://cdn-images-1.medium.com/max/1080/1*tBErXYVvTw2jSUYK7thU2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9742"/>
            <a:ext cx="742196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32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240183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/>
              <a:t>DECISION TREES</a:t>
            </a:r>
            <a:endParaRPr lang="en" sz="60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  <a:endParaRPr lang="en" sz="44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58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Overfitting in Decision Trees</a:t>
            </a:r>
            <a:endParaRPr lang="en" sz="40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07504" y="1078298"/>
            <a:ext cx="4248472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ecursive algorithm </a:t>
            </a:r>
          </a:p>
          <a:p>
            <a:pPr marL="898525" lvl="0" indent="-357188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keeps splitting until all subsets are pure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Can always classify training examples perfectly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Doesn’t work on new data</a:t>
            </a:r>
          </a:p>
          <a:p>
            <a:pPr marL="228600"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9" t="42169" r="4978" b="6890"/>
          <a:stretch/>
        </p:blipFill>
        <p:spPr bwMode="auto">
          <a:xfrm>
            <a:off x="4211960" y="1680588"/>
            <a:ext cx="4778269" cy="246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 rot="16200000">
            <a:off x="3420071" y="2810581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Accuracy</a:t>
            </a:r>
            <a:endParaRPr lang="en-PH" sz="1800" dirty="0">
              <a:latin typeface="Montserra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227934"/>
            <a:ext cx="3225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Size of tree (number of nodes)</a:t>
            </a:r>
            <a:endParaRPr lang="en-PH" sz="16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51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5147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Avoid Overfitting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915566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Don’t grow a tree that is too large or has singleton subsets</a:t>
            </a:r>
          </a:p>
          <a:p>
            <a:pPr marL="715963" lvl="0" indent="-17462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Set maximum tree depth, max no. of features, etc.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335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5147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Avoid Overfitting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915566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Don’t grow a tree that is too large or has singleton subsets</a:t>
            </a:r>
          </a:p>
          <a:p>
            <a:pPr marL="715963" lvl="0" indent="-17462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Set maximum tree depth, max no. of features, etc.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Remove nodes that are too specific to training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Grow tree, then prune</a:t>
            </a:r>
            <a:r>
              <a:rPr lang="en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(based on validation set)</a:t>
            </a:r>
          </a:p>
          <a:p>
            <a:pPr marL="809625" lvl="0" indent="-268288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For each node:</a:t>
            </a:r>
          </a:p>
          <a:p>
            <a:pPr marL="1076325" lvl="0" indent="-2667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“pretend” remove node + all its children</a:t>
            </a:r>
          </a:p>
          <a:p>
            <a:pPr marL="1076325" lvl="0" indent="-2667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easure performance on validation set</a:t>
            </a:r>
          </a:p>
          <a:p>
            <a:pPr marL="884237" lvl="0" indent="-3429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Remove nodes that give you the biggest improvement</a:t>
            </a:r>
          </a:p>
          <a:p>
            <a:pPr marL="884237" lvl="0" indent="-3429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Repeat until further pruning is harmful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227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240183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5400" dirty="0" smtClean="0"/>
              <a:t>Pros and Cons</a:t>
            </a:r>
            <a:endParaRPr lang="en" sz="54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lang="en" sz="44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033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Pros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nterpretable; humans can easily understand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asily handles irrelevant attributes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asily handles missing data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Compact after pruning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Very fast at testing time (O(depth))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Can handle categorical and continuous data with ease</a:t>
            </a:r>
          </a:p>
          <a:p>
            <a:pPr marL="717550" lvl="0" indent="-35877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C4.5 is an extension of ID3 that handles continuous data and implements pruning</a:t>
            </a:r>
          </a:p>
        </p:txBody>
      </p:sp>
    </p:spTree>
    <p:extLst>
      <p:ext uri="{BB962C8B-B14F-4D97-AF65-F5344CB8AC3E}">
        <p14:creationId xmlns:p14="http://schemas.microsoft.com/office/powerpoint/2010/main" val="7819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701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Cons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862274"/>
            <a:ext cx="43924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Only Axis Aligned Splits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Greedy selection of best attribute</a:t>
            </a:r>
          </a:p>
          <a:p>
            <a:pPr marL="541338" lvl="0" indent="-18256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Does NOT always result in the optimal tree!</a:t>
            </a:r>
          </a:p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Finding the optimal tree would be too time consuming </a:t>
            </a:r>
          </a:p>
          <a:p>
            <a:pPr marL="715963" lvl="0" indent="-35877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exponentially many trees to compare</a:t>
            </a:r>
          </a:p>
          <a:p>
            <a:pPr marL="357188" lvl="0" indent="-174625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Prone to Overfitting</a:t>
            </a:r>
          </a:p>
        </p:txBody>
      </p:sp>
      <p:pic>
        <p:nvPicPr>
          <p:cNvPr id="2050" name="Picture 2" descr="C:\Users\Issa Tingzon\Desktop\decision-tree-tutorial-animated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34730"/>
            <a:ext cx="4473724" cy="27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inearly separable data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899" y="3181842"/>
            <a:ext cx="1974445" cy="17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0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240183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/>
              <a:t>RANDOM FORESTS</a:t>
            </a:r>
            <a:endParaRPr lang="en" sz="60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TOPIC FOR TODAY</a:t>
            </a:r>
            <a:endParaRPr lang="en" sz="44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9711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91264" cy="14214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Wisdom of the Crowd?</a:t>
            </a:r>
          </a:p>
          <a:p>
            <a:pPr marL="358775" lvl="0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While visiting a livestock fair,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Francis Galton (19</a:t>
            </a:r>
            <a:r>
              <a:rPr lang="en-PH" sz="2000" baseline="30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century)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was intrigued by a simple weight-guessing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contest.</a:t>
            </a:r>
          </a:p>
        </p:txBody>
      </p:sp>
      <p:sp>
        <p:nvSpPr>
          <p:cNvPr id="2" name="AutoShape 2" descr="Image result for ox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53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356398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Study Group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#AI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91264" cy="14214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Wisdom of the Crowd?</a:t>
            </a:r>
          </a:p>
          <a:p>
            <a:pPr marL="358775" lvl="0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While visiting a livestock fair,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Francis Galton (19</a:t>
            </a:r>
            <a:r>
              <a:rPr lang="en-PH" sz="2000" baseline="30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century)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was intrigued by a simple weight-guessing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contest.</a:t>
            </a:r>
          </a:p>
        </p:txBody>
      </p:sp>
      <p:sp>
        <p:nvSpPr>
          <p:cNvPr id="6" name="Shape 211"/>
          <p:cNvSpPr txBox="1">
            <a:spLocks/>
          </p:cNvSpPr>
          <p:nvPr/>
        </p:nvSpPr>
        <p:spPr>
          <a:xfrm>
            <a:off x="467544" y="2499742"/>
            <a:ext cx="5760640" cy="18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 visitors were invited to guess the weight of an ox. </a:t>
            </a:r>
          </a:p>
        </p:txBody>
      </p:sp>
      <p:sp>
        <p:nvSpPr>
          <p:cNvPr id="2" name="AutoShape 2" descr="Image result for ox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05967"/>
            <a:ext cx="2016224" cy="9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x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200" y="2283717"/>
            <a:ext cx="2429256" cy="1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32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91264" cy="14214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lvl="0" indent="-176213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Wisdom of the Crowd?</a:t>
            </a:r>
          </a:p>
          <a:p>
            <a:pPr marL="358775" lvl="0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While visiting a livestock fair,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Francis Galton (19</a:t>
            </a:r>
            <a:r>
              <a:rPr lang="en-PH" sz="2000" baseline="30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century)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was intrigued by a simple weight-guessing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contest.</a:t>
            </a:r>
          </a:p>
        </p:txBody>
      </p:sp>
      <p:sp>
        <p:nvSpPr>
          <p:cNvPr id="6" name="Shape 211"/>
          <p:cNvSpPr txBox="1">
            <a:spLocks/>
          </p:cNvSpPr>
          <p:nvPr/>
        </p:nvSpPr>
        <p:spPr>
          <a:xfrm>
            <a:off x="467544" y="2499742"/>
            <a:ext cx="5760640" cy="18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 visitors were invited to guess the weight of an ox. 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Hundreds of people participated in this contest but no one individual  managed to guess the exact weight: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1,198 lbs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" name="AutoShape 2" descr="Image result for ox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05967"/>
            <a:ext cx="2016224" cy="9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x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200" y="2283717"/>
            <a:ext cx="2429256" cy="1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surprised Galton was the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average of all the guesses came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quite close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the exact weight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1,197 </a:t>
            </a:r>
            <a:r>
              <a:rPr lang="en-PH" sz="20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lbs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4747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surprised Galton was the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average of all the guesses came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quite close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the exact weight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1,197 </a:t>
            </a:r>
            <a:r>
              <a:rPr lang="en-PH" sz="20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lbs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Rationale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Combining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different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(poor) classifiers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can exploit their individual advantages in order to achieve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 overall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performance that is better than by using each of them separately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0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Ensemble Methods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078298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surprised Galton was the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average of all the guesses came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quite close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the exact weight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1,197 </a:t>
            </a:r>
            <a:r>
              <a:rPr lang="en-PH" sz="2000" b="1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lbs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Rationale</a:t>
            </a:r>
            <a:r>
              <a:rPr lang="en-PH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Combining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different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(poor) classifiers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can exploit their individual advantages in order to achieve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 overall </a:t>
            </a: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performance that is better than by using each of them separately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Poor/Weak Learners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– models that are slightly better than random guessing (e.g. decision trees, perceptrons)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0603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7504" y="1078298"/>
                <a:ext cx="8784976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58775" indent="-176213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b="1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Grow </a:t>
                </a:r>
                <a14:m>
                  <m:oMath xmlns:m="http://schemas.openxmlformats.org/officeDocument/2006/math">
                    <m:r>
                      <a:rPr lang="en" sz="2000" b="1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𝑲</m:t>
                    </m:r>
                  </m:oMath>
                </a14:m>
                <a:r>
                  <a:rPr lang="en" sz="2000" b="1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different decision trees</a:t>
                </a:r>
              </a:p>
              <a:p>
                <a:pPr marL="998538" indent="-4572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AutoNum type="arabicPeriod"/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Pick a random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(</m:t>
                    </m:r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𝑘</m:t>
                    </m:r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∈{1, …, </m:t>
                    </m:r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𝐾</m:t>
                    </m:r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}</m:t>
                    </m:r>
                  </m:oMath>
                </a14:m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 of training examples </a:t>
                </a:r>
                <a14:m>
                  <m:oMath xmlns:m="http://schemas.openxmlformats.org/officeDocument/2006/math"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endParaRPr lang="en-PH" sz="20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998538" indent="-4572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AutoNum type="arabicPeriod"/>
                </a:pPr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Grow a full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𝑇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(no pruning) </a:t>
                </a:r>
              </a:p>
              <a:p>
                <a:pPr marL="541338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- on a subset of </a:t>
                </a:r>
                <a14:m>
                  <m:oMath xmlns:m="http://schemas.openxmlformats.org/officeDocument/2006/math"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𝑑</m:t>
                    </m:r>
                  </m:oMath>
                </a14:m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features from a total of </a:t>
                </a:r>
                <a14:m>
                  <m:oMath xmlns:m="http://schemas.openxmlformats.org/officeDocument/2006/math">
                    <m:r>
                      <a:rPr lang="en-PH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</m:t>
                    </m:r>
                  </m:oMath>
                </a14:m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features (</a:t>
                </a:r>
                <a14:m>
                  <m:oMath xmlns:m="http://schemas.openxmlformats.org/officeDocument/2006/math">
                    <m:r>
                      <a:rPr lang="en-PH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𝑑</m:t>
                    </m:r>
                    <m:r>
                      <a:rPr lang="en-PH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&lt;&lt; </m:t>
                    </m:r>
                    <m:r>
                      <a:rPr lang="en-PH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</m:t>
                    </m:r>
                  </m:oMath>
                </a14:m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</a:t>
                </a:r>
              </a:p>
              <a:p>
                <a:pPr marL="541338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- compute gain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endParaRPr lang="en-PH" sz="20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04" y="1078298"/>
                <a:ext cx="8784976" cy="3725700"/>
              </a:xfrm>
              <a:prstGeom prst="rect">
                <a:avLst/>
              </a:prstGeom>
              <a:blipFill rotWithShape="1">
                <a:blip r:embed="rId4"/>
                <a:stretch>
                  <a:fillRect r="-2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6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7504" y="1078298"/>
                <a:ext cx="8784976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58775" indent="-176213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Grow </a:t>
                </a:r>
                <a14:m>
                  <m:oMath xmlns:m="http://schemas.openxmlformats.org/officeDocument/2006/math">
                    <m:r>
                      <a:rPr lang="en" sz="2000" b="1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𝑲</m:t>
                    </m:r>
                  </m:oMath>
                </a14:m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different decision trees</a:t>
                </a:r>
              </a:p>
              <a:p>
                <a:pPr marL="998538" indent="-4572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AutoNum type="arabicPeriod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Pick a random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𝑘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∈{1, …, 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𝐾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}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 of training examples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998538" indent="-4572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AutoNum type="arabicPeriod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Grow a full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𝑇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(no pruning) </a:t>
                </a:r>
              </a:p>
              <a:p>
                <a:pPr marL="541338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- on a subset of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𝑑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features from a total of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features (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𝑑</m:t>
                    </m:r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&lt;&lt; </m:t>
                    </m:r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)</a:t>
                </a:r>
              </a:p>
              <a:p>
                <a:pPr marL="541338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compute gain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endParaRPr lang="en-PH" sz="20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525463" indent="-3429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Tx/>
                  <a:buChar char="-"/>
                </a:pPr>
                <a:r>
                  <a:rPr lang="en-PH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Given a new data point </a:t>
                </a:r>
                <a14:m>
                  <m:oMath xmlns:m="http://schemas.openxmlformats.org/officeDocument/2006/math">
                    <m:r>
                      <a:rPr lang="en-PH" sz="2000" b="1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𝒙</m:t>
                    </m:r>
                  </m:oMath>
                </a14:m>
                <a:endParaRPr lang="en-PH" sz="2000" b="1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985838" indent="-4445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AutoNum type="arabicPeriod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Classify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𝑥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using each of the trees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𝑇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…, 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𝑇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𝐾</m:t>
                        </m:r>
                      </m:sub>
                    </m:sSub>
                  </m:oMath>
                </a14:m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985838" indent="-4445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AutoNum type="arabicPeriod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Use majority vote, i.e. which class was predicted most often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04" y="1078298"/>
                <a:ext cx="8784976" cy="3725700"/>
              </a:xfrm>
              <a:prstGeom prst="rect">
                <a:avLst/>
              </a:prstGeom>
              <a:blipFill rotWithShape="1">
                <a:blip r:embed="rId3"/>
                <a:stretch>
                  <a:fillRect r="-278" b="-60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7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</a:t>
            </a:r>
            <a:endParaRPr lang="en" dirty="0"/>
          </a:p>
        </p:txBody>
      </p:sp>
      <p:pic>
        <p:nvPicPr>
          <p:cNvPr id="2050" name="Picture 2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03598"/>
            <a:ext cx="4320480" cy="339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</a:t>
            </a:r>
            <a:endParaRPr lang="en" dirty="0"/>
          </a:p>
        </p:txBody>
      </p:sp>
      <p:pic>
        <p:nvPicPr>
          <p:cNvPr id="5122" name="Picture 2" descr="alt tex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r="2457"/>
          <a:stretch/>
        </p:blipFill>
        <p:spPr bwMode="auto">
          <a:xfrm>
            <a:off x="2075290" y="1131590"/>
            <a:ext cx="4961614" cy="38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7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07504" y="1078298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Simple, but state-of-the-art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Image Classification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Object Detection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Object Tracking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Human/ Hand Pose Estimation</a:t>
            </a:r>
          </a:p>
          <a:p>
            <a:pPr marL="182562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etc.</a:t>
            </a:r>
          </a:p>
        </p:txBody>
      </p:sp>
    </p:spTree>
    <p:extLst>
      <p:ext uri="{BB962C8B-B14F-4D97-AF65-F5344CB8AC3E}">
        <p14:creationId xmlns:p14="http://schemas.microsoft.com/office/powerpoint/2010/main" val="15789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Issa Tingzon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Research Fellow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PCARI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Shape 182" descr="joy.png"/>
          <p:cNvPicPr preferRelativeResize="0"/>
          <p:nvPr/>
        </p:nvPicPr>
        <p:blipFill rotWithShape="1">
          <a:blip r:embed="rId4">
            <a:alphaModFix/>
          </a:blip>
          <a:srcRect l="5681" r="5681"/>
          <a:stretch/>
        </p:blipFill>
        <p:spPr>
          <a:xfrm>
            <a:off x="3233750" y="488300"/>
            <a:ext cx="2555700" cy="265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Why use Random Forest?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07504" y="1078298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RFs require almost no input preparation</a:t>
            </a:r>
          </a:p>
          <a:p>
            <a:pPr marL="715963" indent="-358775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RFs can handle binary, categorical, numeric input without need for scaling</a:t>
            </a:r>
          </a:p>
          <a:p>
            <a:pPr marL="358775" indent="-17621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RFs perform implicit feature selection</a:t>
            </a:r>
          </a:p>
          <a:p>
            <a:pPr marL="358775" indent="-17621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RFs are quick to train</a:t>
            </a:r>
          </a:p>
          <a:p>
            <a:pPr marL="358775" indent="-17621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Simplicity</a:t>
            </a:r>
          </a:p>
          <a:p>
            <a:pPr marL="358775" indent="-17621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RFs can be grown in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parallel</a:t>
            </a:r>
          </a:p>
          <a:p>
            <a:pPr marL="358775" indent="-17621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Very little </a:t>
            </a:r>
            <a:r>
              <a:rPr lang="en-PH" sz="20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hyperparameters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to tune</a:t>
            </a:r>
            <a:endParaRPr lang="en-PH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58775" indent="-17621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Can handl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 multi-class </a:t>
            </a:r>
            <a:r>
              <a:rPr lang="en-PH" sz="200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seamlessly</a:t>
            </a:r>
            <a:endParaRPr lang="en-PH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5850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Drawbacks of Random Forest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07504" y="1078298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Model size can be </a:t>
            </a:r>
            <a:r>
              <a:rPr lang="en-PH" sz="24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huge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, and might be slow to 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evaluate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More trees 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better, typically, but slower!</a:t>
            </a:r>
            <a:endParaRPr lang="en-PH" sz="24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Black box? (Not to us anymore, at least!)</a:t>
            </a:r>
          </a:p>
        </p:txBody>
      </p:sp>
    </p:spTree>
    <p:extLst>
      <p:ext uri="{BB962C8B-B14F-4D97-AF65-F5344CB8AC3E}">
        <p14:creationId xmlns:p14="http://schemas.microsoft.com/office/powerpoint/2010/main" val="36782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3010494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 smtClean="0"/>
              <a:t>Random Forest for MNIST Dataset</a:t>
            </a:r>
            <a:endParaRPr lang="en" sz="40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rgbClr val="535353"/>
              </a:buClr>
              <a:buSzPct val="25000"/>
            </a:pPr>
            <a:r>
              <a:rPr lang="en" sz="44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3142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Kaggle Digit Recognizer 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229" y="1131590"/>
            <a:ext cx="7648310" cy="37977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https://www.kaggle.com/c/digit-recognizer</a:t>
            </a: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2" name="AutoShape 2" descr="Image result for do your best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3" name="Rectangle 2"/>
          <p:cNvSpPr/>
          <p:nvPr/>
        </p:nvSpPr>
        <p:spPr>
          <a:xfrm>
            <a:off x="35496" y="1848182"/>
            <a:ext cx="511256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>
                <a:latin typeface="Montserrat" charset="0"/>
              </a:rPr>
              <a:t>Join </a:t>
            </a:r>
            <a:r>
              <a:rPr lang="en-PH" sz="2400" dirty="0" err="1">
                <a:latin typeface="Montserrat" charset="0"/>
              </a:rPr>
              <a:t>Kaggle’s</a:t>
            </a:r>
            <a:r>
              <a:rPr lang="en-PH" sz="2400" dirty="0">
                <a:latin typeface="Montserrat" charset="0"/>
              </a:rPr>
              <a:t> digit recognizer competition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>
                <a:latin typeface="Montserrat" charset="0"/>
              </a:rPr>
              <a:t>Submit your predictions using Random Forest </a:t>
            </a:r>
            <a:r>
              <a:rPr lang="en-PH" sz="2400" dirty="0" smtClean="0">
                <a:latin typeface="Montserrat" charset="0"/>
              </a:rPr>
              <a:t>Classifier</a:t>
            </a:r>
          </a:p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dirty="0" err="1" smtClean="0">
                <a:latin typeface="Montserrat" charset="0"/>
              </a:rPr>
              <a:t>Pataasan</a:t>
            </a:r>
            <a:r>
              <a:rPr lang="en-PH" sz="2400" dirty="0" smtClean="0">
                <a:latin typeface="Montserrat" charset="0"/>
              </a:rPr>
              <a:t> </a:t>
            </a:r>
            <a:r>
              <a:rPr lang="en-PH" sz="2400" dirty="0" err="1" smtClean="0">
                <a:latin typeface="Montserrat" charset="0"/>
              </a:rPr>
              <a:t>ng</a:t>
            </a:r>
            <a:r>
              <a:rPr lang="en-PH" sz="2400" dirty="0" smtClean="0">
                <a:latin typeface="Montserrat" charset="0"/>
              </a:rPr>
              <a:t> score/rank!</a:t>
            </a:r>
            <a:endParaRPr lang="en-PH" sz="2400" dirty="0">
              <a:latin typeface="Montserrat" charset="0"/>
            </a:endParaRPr>
          </a:p>
        </p:txBody>
      </p:sp>
      <p:pic>
        <p:nvPicPr>
          <p:cNvPr id="2050" name="Picture 2" descr="Image result for machine learning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95686"/>
            <a:ext cx="2538001" cy="25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40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Random Forest in Python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0" y="1078298"/>
            <a:ext cx="91440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58775" indent="-1762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Use </a:t>
            </a:r>
            <a:r>
              <a:rPr lang="en-PH" sz="2000" dirty="0" err="1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scikit-learn’s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PH" sz="1800" dirty="0" err="1" smtClean="0">
                <a:latin typeface="Courier New" pitchFamily="49" charset="0"/>
                <a:cs typeface="Courier New" pitchFamily="49" charset="0"/>
              </a:rPr>
              <a:t>RandomForestClassifier</a:t>
            </a:r>
            <a:r>
              <a:rPr lang="en-PH" sz="1800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PH" sz="2000" dirty="0" smtClean="0">
                <a:solidFill>
                  <a:srgbClr val="535353"/>
                </a:solidFill>
                <a:latin typeface="Montserrat"/>
                <a:sym typeface="Montserrat"/>
              </a:rPr>
              <a:t>method</a:t>
            </a:r>
            <a:endParaRPr lang="en-PH" sz="2000" b="1" dirty="0" smtClean="0">
              <a:solidFill>
                <a:srgbClr val="535353"/>
              </a:solidFill>
              <a:latin typeface="Montserrat"/>
              <a:sym typeface="Montserrat"/>
            </a:endParaRPr>
          </a:p>
          <a:p>
            <a:pPr marL="358775" indent="-17621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</a:rPr>
              <a:t>Focus on optimizing parameters using cross validation</a:t>
            </a:r>
          </a:p>
          <a:p>
            <a:pPr marL="715963" indent="-358775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</a:rPr>
              <a:t>Try different values for parameters </a:t>
            </a:r>
            <a:r>
              <a:rPr lang="en-PH" sz="2000" dirty="0" err="1" smtClean="0">
                <a:latin typeface="Courier New" pitchFamily="49" charset="0"/>
                <a:cs typeface="Courier New" pitchFamily="49" charset="0"/>
              </a:rPr>
              <a:t>n_estimator</a:t>
            </a:r>
            <a:r>
              <a:rPr lang="en-PH" sz="2000" dirty="0" smtClean="0">
                <a:latin typeface="Montserrat" charset="0"/>
                <a:cs typeface="Courier New" pitchFamily="49" charset="0"/>
              </a:rPr>
              <a:t>, </a:t>
            </a:r>
            <a:r>
              <a:rPr lang="en-PH" sz="2000" dirty="0" smtClean="0">
                <a:latin typeface="Courier New" pitchFamily="49" charset="0"/>
                <a:cs typeface="Courier New" pitchFamily="49" charset="0"/>
              </a:rPr>
              <a:t>criterion</a:t>
            </a:r>
            <a:r>
              <a:rPr lang="en-PH" sz="2000" dirty="0" smtClean="0">
                <a:latin typeface="Montserrat" charset="0"/>
                <a:cs typeface="Courier New" pitchFamily="49" charset="0"/>
              </a:rPr>
              <a:t>, etc.</a:t>
            </a:r>
          </a:p>
          <a:p>
            <a:pPr marL="715963" indent="-358775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  <a:cs typeface="Courier New" pitchFamily="49" charset="0"/>
              </a:rPr>
              <a:t>For cross validation, use </a:t>
            </a:r>
            <a:r>
              <a:rPr lang="en-PH" sz="2000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PH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PH" sz="2000" dirty="0" smtClean="0">
                <a:latin typeface="Montserrat" charset="0"/>
                <a:cs typeface="Courier New" pitchFamily="49" charset="0"/>
              </a:rPr>
              <a:t>and get the mean of the resulting cross validation scores</a:t>
            </a:r>
          </a:p>
          <a:p>
            <a:pPr marL="357188" indent="-174625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  <a:cs typeface="Courier New" pitchFamily="49" charset="0"/>
              </a:rPr>
              <a:t>As you increase the number of trees, evaluation gets slower.</a:t>
            </a:r>
          </a:p>
          <a:p>
            <a:pPr marL="715963" indent="-358775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  <a:cs typeface="Courier New" pitchFamily="49" charset="0"/>
              </a:rPr>
              <a:t>Parallelization might help to speed things up (hint: tweak </a:t>
            </a:r>
            <a:r>
              <a:rPr lang="en-PH" sz="2000" dirty="0" err="1" smtClean="0">
                <a:latin typeface="Courier New" pitchFamily="49" charset="0"/>
                <a:cs typeface="Courier New" pitchFamily="49" charset="0"/>
              </a:rPr>
              <a:t>n_job</a:t>
            </a:r>
            <a:r>
              <a:rPr lang="en-PH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57188" indent="-174625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latin typeface="Montserrat" charset="0"/>
              </a:rPr>
              <a:t>Feature </a:t>
            </a:r>
            <a:r>
              <a:rPr lang="en-PH" sz="2000" dirty="0" err="1" smtClean="0">
                <a:latin typeface="Montserrat" charset="0"/>
              </a:rPr>
              <a:t>binarization</a:t>
            </a:r>
            <a:r>
              <a:rPr lang="en-PH" sz="2000" dirty="0" smtClean="0">
                <a:latin typeface="Montserrat" charset="0"/>
              </a:rPr>
              <a:t> might also help.</a:t>
            </a:r>
            <a:endParaRPr lang="en-PH" sz="24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Lecture by </a:t>
            </a:r>
            <a:r>
              <a:rPr lang="en-PH" sz="2400" dirty="0"/>
              <a:t>Victor </a:t>
            </a:r>
            <a:r>
              <a:rPr lang="en-PH" sz="2400" dirty="0" err="1" smtClean="0"/>
              <a:t>Lavrenko</a:t>
            </a:r>
            <a:r>
              <a:rPr lang="en-PH" sz="2400" dirty="0"/>
              <a:t> </a:t>
            </a:r>
            <a:r>
              <a:rPr lang="en-PH" sz="2400" dirty="0" smtClean="0"/>
              <a:t>(</a:t>
            </a:r>
            <a:r>
              <a:rPr lang="en-PH" sz="2400" dirty="0" err="1" smtClean="0"/>
              <a:t>Youtube</a:t>
            </a:r>
            <a:r>
              <a:rPr lang="en-PH" sz="2400" dirty="0" smtClean="0"/>
              <a:t>)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-PH" sz="2400" dirty="0" smtClean="0"/>
              <a:t>Random Forests Video by </a:t>
            </a:r>
            <a:r>
              <a:rPr lang="en-PH" sz="2400" dirty="0" err="1"/>
              <a:t>S</a:t>
            </a:r>
            <a:r>
              <a:rPr lang="en-PH" sz="2400" dirty="0" err="1" smtClean="0"/>
              <a:t>iraj</a:t>
            </a:r>
            <a:r>
              <a:rPr lang="en-PH" sz="2400" dirty="0" smtClean="0"/>
              <a:t> </a:t>
            </a:r>
            <a:r>
              <a:rPr lang="en-PH" sz="2400" dirty="0" err="1" smtClean="0"/>
              <a:t>Raval</a:t>
            </a:r>
            <a:endParaRPr lang="en-PH" sz="2400" dirty="0" smtClean="0"/>
          </a:p>
          <a:p>
            <a:pPr lvl="0" algn="ctr">
              <a:buClr>
                <a:srgbClr val="535353"/>
              </a:buClr>
              <a:buSzPct val="25000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62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-12" y="32129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am &lt;name&gt;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&lt;your current profession&gt;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&lt;why did you join this study group?&gt;</a:t>
            </a:r>
          </a:p>
        </p:txBody>
      </p:sp>
      <p:pic>
        <p:nvPicPr>
          <p:cNvPr id="225" name="Shape 225" descr="WWCodeManilaSlides-Introdu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3987" y="422225"/>
            <a:ext cx="2916026" cy="291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5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1147</Words>
  <Application>Microsoft Office PowerPoint</Application>
  <PresentationFormat>On-screen Show (16:9)</PresentationFormat>
  <Paragraphs>177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Wingdings</vt:lpstr>
      <vt:lpstr>Noto Symbol</vt:lpstr>
      <vt:lpstr>Cambria Math</vt:lpstr>
      <vt:lpstr>Montserrat</vt:lpstr>
      <vt:lpstr>Questrial</vt:lpstr>
      <vt:lpstr>Courier New</vt:lpstr>
      <vt:lpstr>simple-light-2</vt:lpstr>
      <vt:lpstr>simple-light-2</vt:lpstr>
      <vt:lpstr>simple-light</vt:lpstr>
      <vt:lpstr>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REVIEW</vt:lpstr>
      <vt:lpstr>DECISION TREES</vt:lpstr>
      <vt:lpstr>Overfitting in Decision Trees</vt:lpstr>
      <vt:lpstr>Avoid Overfitting</vt:lpstr>
      <vt:lpstr>Avoid Overfitting</vt:lpstr>
      <vt:lpstr>Pros and Cons</vt:lpstr>
      <vt:lpstr>Pros</vt:lpstr>
      <vt:lpstr>Cons</vt:lpstr>
      <vt:lpstr>RANDOM FORESTS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Random Forest</vt:lpstr>
      <vt:lpstr>Random Forest</vt:lpstr>
      <vt:lpstr>Random Forest</vt:lpstr>
      <vt:lpstr>Random Forest</vt:lpstr>
      <vt:lpstr>Random Forest</vt:lpstr>
      <vt:lpstr>Why use Random Forest?</vt:lpstr>
      <vt:lpstr>Drawbacks of Random Forest</vt:lpstr>
      <vt:lpstr>Random Forest for MNIST Dataset</vt:lpstr>
      <vt:lpstr>Kaggle Digit Recognizer </vt:lpstr>
      <vt:lpstr>Random Forest in Python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Issa Tingzon</dc:creator>
  <cp:lastModifiedBy>Issa Tingzon</cp:lastModifiedBy>
  <cp:revision>214</cp:revision>
  <dcterms:modified xsi:type="dcterms:W3CDTF">2017-08-27T13:13:43Z</dcterms:modified>
</cp:coreProperties>
</file>